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93" r:id="rId1"/>
  </p:sldMasterIdLst>
  <p:notesMasterIdLst>
    <p:notesMasterId r:id="rId19"/>
  </p:notesMasterIdLst>
  <p:handoutMasterIdLst>
    <p:handoutMasterId r:id="rId20"/>
  </p:handoutMasterIdLst>
  <p:sldIdLst>
    <p:sldId id="266" r:id="rId2"/>
    <p:sldId id="326" r:id="rId3"/>
    <p:sldId id="293" r:id="rId4"/>
    <p:sldId id="265" r:id="rId5"/>
    <p:sldId id="311" r:id="rId6"/>
    <p:sldId id="303" r:id="rId7"/>
    <p:sldId id="328" r:id="rId8"/>
    <p:sldId id="329" r:id="rId9"/>
    <p:sldId id="276" r:id="rId10"/>
    <p:sldId id="327" r:id="rId11"/>
    <p:sldId id="299" r:id="rId12"/>
    <p:sldId id="321" r:id="rId13"/>
    <p:sldId id="279" r:id="rId14"/>
    <p:sldId id="318" r:id="rId15"/>
    <p:sldId id="309" r:id="rId16"/>
    <p:sldId id="294" r:id="rId17"/>
    <p:sldId id="308" r:id="rId18"/>
  </p:sldIdLst>
  <p:sldSz cx="12192000" cy="6858000"/>
  <p:notesSz cx="10021888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CCFFC2-B1BC-E46B-4D4F-822ACF89D337}" name="claude francart" initials="cf" userId="ab62ccbdd729c8a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 francart" initials="cf" lastIdx="2" clrIdx="0">
    <p:extLst>
      <p:ext uri="{19B8F6BF-5375-455C-9EA6-DF929625EA0E}">
        <p15:presenceInfo xmlns:p15="http://schemas.microsoft.com/office/powerpoint/2012/main" userId="ab62ccbdd729c8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4B5"/>
    <a:srgbClr val="FFCCFF"/>
    <a:srgbClr val="E2D0AF"/>
    <a:srgbClr val="E5D5B7"/>
    <a:srgbClr val="E6D6B9"/>
    <a:srgbClr val="000000"/>
    <a:srgbClr val="E8D9BE"/>
    <a:srgbClr val="E6D7BA"/>
    <a:srgbClr val="E5D4B6"/>
    <a:srgbClr val="E0D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7" autoAdjust="0"/>
    <p:restoredTop sz="81625" autoAdjust="0"/>
  </p:normalViewPr>
  <p:slideViewPr>
    <p:cSldViewPr>
      <p:cViewPr varScale="1">
        <p:scale>
          <a:sx n="107" d="100"/>
          <a:sy n="107" d="100"/>
        </p:scale>
        <p:origin x="114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22"/>
    </p:cViewPr>
  </p:sorterViewPr>
  <p:notesViewPr>
    <p:cSldViewPr>
      <p:cViewPr varScale="1">
        <p:scale>
          <a:sx n="69" d="100"/>
          <a:sy n="69" d="100"/>
        </p:scale>
        <p:origin x="1565" y="48"/>
      </p:cViewPr>
      <p:guideLst>
        <p:guide orient="horz" pos="2169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403F3-1773-4EBA-AD39-57881FA60066}" type="doc">
      <dgm:prSet loTypeId="urn:microsoft.com/office/officeart/2005/8/layout/default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22E963C-46FE-48E2-AFFD-A09527FF37CC}">
      <dgm:prSet/>
      <dgm:spPr/>
      <dgm:t>
        <a:bodyPr/>
        <a:lstStyle/>
        <a:p>
          <a:r>
            <a:rPr lang="en-US" b="0" i="0" baseline="0" dirty="0" err="1"/>
            <a:t>Compte</a:t>
          </a:r>
          <a:r>
            <a:rPr lang="en-US" b="0" i="0" baseline="0" dirty="0"/>
            <a:t> </a:t>
          </a:r>
          <a:r>
            <a:rPr lang="en-US" b="0" i="0" baseline="0" dirty="0" err="1"/>
            <a:t>d’Exploitation</a:t>
          </a:r>
          <a:r>
            <a:rPr lang="en-US" b="0" i="0" baseline="0" dirty="0"/>
            <a:t> </a:t>
          </a:r>
          <a:r>
            <a:rPr lang="en-US" b="0" i="0" baseline="0" dirty="0" err="1"/>
            <a:t>en</a:t>
          </a:r>
          <a:r>
            <a:rPr lang="en-US" b="0" i="0" baseline="0" dirty="0"/>
            <a:t> 2022</a:t>
          </a:r>
          <a:endParaRPr lang="fr-FR" dirty="0"/>
        </a:p>
      </dgm:t>
    </dgm:pt>
    <dgm:pt modelId="{39E14BA7-8A06-4564-ABFB-71194872E7F3}" type="parTrans" cxnId="{B0FD6F1E-A29A-4825-9E09-81E966961BF9}">
      <dgm:prSet/>
      <dgm:spPr/>
      <dgm:t>
        <a:bodyPr/>
        <a:lstStyle/>
        <a:p>
          <a:endParaRPr lang="fr-FR"/>
        </a:p>
      </dgm:t>
    </dgm:pt>
    <dgm:pt modelId="{C32CE67A-C7B9-4F3D-8F00-D282C6347C0B}" type="sibTrans" cxnId="{B0FD6F1E-A29A-4825-9E09-81E966961BF9}">
      <dgm:prSet/>
      <dgm:spPr/>
      <dgm:t>
        <a:bodyPr/>
        <a:lstStyle/>
        <a:p>
          <a:endParaRPr lang="fr-FR"/>
        </a:p>
      </dgm:t>
    </dgm:pt>
    <dgm:pt modelId="{25B57688-DFB6-43F9-8B81-03143575293C}" type="pres">
      <dgm:prSet presAssocID="{E25403F3-1773-4EBA-AD39-57881FA60066}" presName="diagram" presStyleCnt="0">
        <dgm:presLayoutVars>
          <dgm:dir/>
          <dgm:resizeHandles val="exact"/>
        </dgm:presLayoutVars>
      </dgm:prSet>
      <dgm:spPr/>
    </dgm:pt>
    <dgm:pt modelId="{049B1772-784D-49A9-B4D5-9C17E02DCB3E}" type="pres">
      <dgm:prSet presAssocID="{922E963C-46FE-48E2-AFFD-A09527FF37CC}" presName="node" presStyleLbl="node1" presStyleIdx="0" presStyleCnt="1" custScaleY="139640" custLinFactNeighborX="5085" custLinFactNeighborY="-3626">
        <dgm:presLayoutVars>
          <dgm:bulletEnabled val="1"/>
        </dgm:presLayoutVars>
      </dgm:prSet>
      <dgm:spPr/>
    </dgm:pt>
  </dgm:ptLst>
  <dgm:cxnLst>
    <dgm:cxn modelId="{B0FD6F1E-A29A-4825-9E09-81E966961BF9}" srcId="{E25403F3-1773-4EBA-AD39-57881FA60066}" destId="{922E963C-46FE-48E2-AFFD-A09527FF37CC}" srcOrd="0" destOrd="0" parTransId="{39E14BA7-8A06-4564-ABFB-71194872E7F3}" sibTransId="{C32CE67A-C7B9-4F3D-8F00-D282C6347C0B}"/>
    <dgm:cxn modelId="{2A8C7531-CF5F-4721-9593-18B26CF4B3AB}" type="presOf" srcId="{E25403F3-1773-4EBA-AD39-57881FA60066}" destId="{25B57688-DFB6-43F9-8B81-03143575293C}" srcOrd="0" destOrd="0" presId="urn:microsoft.com/office/officeart/2005/8/layout/default"/>
    <dgm:cxn modelId="{A44E3A68-D25A-4C9F-A07C-CDCAB835F699}" type="presOf" srcId="{922E963C-46FE-48E2-AFFD-A09527FF37CC}" destId="{049B1772-784D-49A9-B4D5-9C17E02DCB3E}" srcOrd="0" destOrd="0" presId="urn:microsoft.com/office/officeart/2005/8/layout/default"/>
    <dgm:cxn modelId="{5A661D41-A41A-4ABE-A0A7-C0D5639A16F0}" type="presParOf" srcId="{25B57688-DFB6-43F9-8B81-03143575293C}" destId="{049B1772-784D-49A9-B4D5-9C17E02DCB3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B1772-784D-49A9-B4D5-9C17E02DCB3E}">
      <dsp:nvSpPr>
        <dsp:cNvPr id="0" name=""/>
        <dsp:cNvSpPr/>
      </dsp:nvSpPr>
      <dsp:spPr>
        <a:xfrm>
          <a:off x="0" y="0"/>
          <a:ext cx="4788531" cy="40120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  <a:sp3d extrusionH="28000" prstMaterial="matte"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0" i="0" kern="1200" baseline="0" dirty="0" err="1"/>
            <a:t>Compte</a:t>
          </a:r>
          <a:r>
            <a:rPr lang="en-US" sz="6200" b="0" i="0" kern="1200" baseline="0" dirty="0"/>
            <a:t> </a:t>
          </a:r>
          <a:r>
            <a:rPr lang="en-US" sz="6200" b="0" i="0" kern="1200" baseline="0" dirty="0" err="1"/>
            <a:t>d’Exploitation</a:t>
          </a:r>
          <a:r>
            <a:rPr lang="en-US" sz="6200" b="0" i="0" kern="1200" baseline="0" dirty="0"/>
            <a:t> </a:t>
          </a:r>
          <a:r>
            <a:rPr lang="en-US" sz="6200" b="0" i="0" kern="1200" baseline="0" dirty="0" err="1"/>
            <a:t>en</a:t>
          </a:r>
          <a:r>
            <a:rPr lang="en-US" sz="6200" b="0" i="0" kern="1200" baseline="0" dirty="0"/>
            <a:t> 2022</a:t>
          </a:r>
          <a:endParaRPr lang="fr-FR" sz="6200" kern="1200" dirty="0"/>
        </a:p>
      </dsp:txBody>
      <dsp:txXfrm>
        <a:off x="0" y="0"/>
        <a:ext cx="4788531" cy="401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7331" y="1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CF9514-1880-4BAF-AFD2-DF100E981F55}" type="datetimeFigureOut">
              <a:rPr lang="fr-FR" smtClean="0"/>
              <a:pPr/>
              <a:t>03/04/2023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542162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 dirty="0"/>
              <a:t>AG 2015 Cagnes sur mer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7331" y="6542162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DF9F121-EDCB-49E6-8159-65AE21D6DF6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31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7331" y="1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E6781CF-7250-494C-ACF2-5AF0DE53AB49}" type="datetimeFigureOut">
              <a:rPr lang="fr-FR" smtClean="0"/>
              <a:pPr/>
              <a:t>03/04/2023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7525"/>
            <a:ext cx="459263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2189" y="3271877"/>
            <a:ext cx="801751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542162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 dirty="0"/>
              <a:t>AG 2015 Cagnes sur mer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7331" y="6542162"/>
            <a:ext cx="4342818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166A6F-D027-4875-85F0-4CD206EF67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0527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7525"/>
            <a:ext cx="4592638" cy="2582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AG 2015 Cagnes sur mer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66A6F-D027-4875-85F0-4CD206EF674A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07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7525"/>
            <a:ext cx="4592638" cy="2582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6A6F-D027-4875-85F0-4CD206EF674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94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7525"/>
            <a:ext cx="4592638" cy="2582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AG 2015 Cagnes sur mer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66A6F-D027-4875-85F0-4CD206EF674A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2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6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7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3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3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65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63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91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37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4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4BEF6">
                <a:alpha val="20000"/>
              </a:srgb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1F092F-E1BD-4E9F-ABE6-1F373D13C29C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3BAD7C-B6F3-4598-A5C4-5F1312DB595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4" r:id="rId1"/>
    <p:sldLayoutId id="2147485895" r:id="rId2"/>
    <p:sldLayoutId id="2147485896" r:id="rId3"/>
    <p:sldLayoutId id="2147485897" r:id="rId4"/>
    <p:sldLayoutId id="2147485898" r:id="rId5"/>
    <p:sldLayoutId id="2147485899" r:id="rId6"/>
    <p:sldLayoutId id="2147485900" r:id="rId7"/>
    <p:sldLayoutId id="2147485901" r:id="rId8"/>
    <p:sldLayoutId id="2147485902" r:id="rId9"/>
    <p:sldLayoutId id="2147485903" r:id="rId10"/>
    <p:sldLayoutId id="214748590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476673"/>
            <a:ext cx="8496944" cy="551975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fr-FR" sz="40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SSEMBLÉE</a:t>
            </a:r>
            <a:r>
              <a:rPr lang="fr-FR" sz="36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</a:t>
            </a:r>
            <a:r>
              <a:rPr lang="fr-FR" sz="40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ÉNÉRALE</a:t>
            </a:r>
            <a:r>
              <a:rPr lang="fr-FR" sz="36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fr-FR" sz="36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RDINAIRE des </a:t>
            </a:r>
            <a:br>
              <a:rPr lang="fr-FR" sz="36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fr-FR" sz="40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ÉLÉGUÉS</a:t>
            </a: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fr-FR" sz="32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É</a:t>
            </a: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PARTEMENTAUX</a:t>
            </a:r>
            <a:b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DE L’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</a:t>
            </a: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DUCATION 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</a:t>
            </a: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ATIONALE </a:t>
            </a:r>
            <a:b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DES 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</a:t>
            </a: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LPES </a:t>
            </a:r>
            <a:r>
              <a:rPr lang="fr-FR" sz="49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fr-FR" sz="3100" dirty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ARITIMES</a:t>
            </a:r>
            <a:br>
              <a:rPr lang="fr-FR" sz="31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br>
              <a:rPr lang="fr-FR" sz="31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fr-FR" sz="31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br>
              <a:rPr lang="fr-FR" sz="31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fr-FR" sz="31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SAMEDI 25 MARS 2023</a:t>
            </a:r>
            <a:endParaRPr lang="fr-FR" sz="40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07D143-81BA-A865-B73A-23DCA784E6D8}"/>
              </a:ext>
            </a:extLst>
          </p:cNvPr>
          <p:cNvSpPr txBox="1"/>
          <p:nvPr/>
        </p:nvSpPr>
        <p:spPr>
          <a:xfrm>
            <a:off x="623392" y="764704"/>
            <a:ext cx="288032" cy="1152128"/>
          </a:xfrm>
          <a:prstGeom prst="rect">
            <a:avLst/>
          </a:prstGeom>
          <a:solidFill>
            <a:srgbClr val="E0D1B5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3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C7D2A47-FAAD-41AF-4FB3-02FD5C358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84153"/>
              </p:ext>
            </p:extLst>
          </p:nvPr>
        </p:nvGraphicFramePr>
        <p:xfrm>
          <a:off x="767408" y="116632"/>
          <a:ext cx="10657184" cy="648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15166" imgH="5257887" progId="Excel.Sheet.12">
                  <p:embed/>
                </p:oleObj>
              </mc:Choice>
              <mc:Fallback>
                <p:oleObj name="Worksheet" r:id="rId2" imgW="6915166" imgH="52578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408" y="116632"/>
                        <a:ext cx="10657184" cy="648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A07BDFB-F261-4808-5F87-D72246B66052}"/>
              </a:ext>
            </a:extLst>
          </p:cNvPr>
          <p:cNvSpPr txBox="1"/>
          <p:nvPr/>
        </p:nvSpPr>
        <p:spPr>
          <a:xfrm>
            <a:off x="479376" y="764704"/>
            <a:ext cx="504056" cy="1224136"/>
          </a:xfrm>
          <a:prstGeom prst="rect">
            <a:avLst/>
          </a:prstGeom>
          <a:solidFill>
            <a:srgbClr val="E6D7BA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1DA27DEB-C958-3E82-DADC-741E767F5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098455"/>
              </p:ext>
            </p:extLst>
          </p:nvPr>
        </p:nvGraphicFramePr>
        <p:xfrm>
          <a:off x="839416" y="260648"/>
          <a:ext cx="10801200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20484" imgH="7991402" progId="Excel.Sheet.12">
                  <p:embed/>
                </p:oleObj>
              </mc:Choice>
              <mc:Fallback>
                <p:oleObj name="Worksheet" r:id="rId2" imgW="11820484" imgH="7991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9416" y="260648"/>
                        <a:ext cx="10801200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87ED2A2-E46E-2A9F-48FC-D448739277F6}"/>
              </a:ext>
            </a:extLst>
          </p:cNvPr>
          <p:cNvSpPr txBox="1"/>
          <p:nvPr/>
        </p:nvSpPr>
        <p:spPr>
          <a:xfrm>
            <a:off x="551384" y="764704"/>
            <a:ext cx="288032" cy="1152128"/>
          </a:xfrm>
          <a:prstGeom prst="rect">
            <a:avLst/>
          </a:prstGeom>
          <a:solidFill>
            <a:srgbClr val="E6D7BA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6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413FC6C-6624-4DB2-8E0D-961DDA525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209291"/>
              </p:ext>
            </p:extLst>
          </p:nvPr>
        </p:nvGraphicFramePr>
        <p:xfrm>
          <a:off x="3971764" y="1196752"/>
          <a:ext cx="47885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3C0E7249-74E0-7ED1-CA93-97EA9C45AA5B}"/>
              </a:ext>
            </a:extLst>
          </p:cNvPr>
          <p:cNvSpPr txBox="1"/>
          <p:nvPr/>
        </p:nvSpPr>
        <p:spPr>
          <a:xfrm>
            <a:off x="479376" y="692696"/>
            <a:ext cx="360040" cy="1224136"/>
          </a:xfrm>
          <a:prstGeom prst="rect">
            <a:avLst/>
          </a:prstGeom>
          <a:solidFill>
            <a:srgbClr val="E6D7BA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84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5C8C520-0A47-4B0F-80D7-5ACE3ED0F0C2}"/>
              </a:ext>
            </a:extLst>
          </p:cNvPr>
          <p:cNvSpPr txBox="1"/>
          <p:nvPr/>
        </p:nvSpPr>
        <p:spPr>
          <a:xfrm>
            <a:off x="3359696" y="1340768"/>
            <a:ext cx="54726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3600" dirty="0"/>
              <a:t>	</a:t>
            </a:r>
          </a:p>
          <a:p>
            <a:pPr lvl="0" algn="just"/>
            <a:r>
              <a:rPr lang="fr-FR" sz="3600" dirty="0"/>
              <a:t> 	je passe la parole à Monsieur Francis Leborgne  vérificateur aux comptes  …</a:t>
            </a:r>
          </a:p>
          <a:p>
            <a:pPr lvl="0" algn="just"/>
            <a:endParaRPr lang="fr-FR"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5E4A2B-E36F-934C-B555-B365AD11E454}"/>
              </a:ext>
            </a:extLst>
          </p:cNvPr>
          <p:cNvSpPr txBox="1"/>
          <p:nvPr/>
        </p:nvSpPr>
        <p:spPr>
          <a:xfrm>
            <a:off x="479376" y="692696"/>
            <a:ext cx="432048" cy="1224136"/>
          </a:xfrm>
          <a:prstGeom prst="rect">
            <a:avLst/>
          </a:prstGeom>
          <a:solidFill>
            <a:srgbClr val="E6D6B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78461E2-1843-4FBB-F65F-D6F6F90FD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583372"/>
              </p:ext>
            </p:extLst>
          </p:nvPr>
        </p:nvGraphicFramePr>
        <p:xfrm>
          <a:off x="767408" y="333375"/>
          <a:ext cx="10729192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72867" imgH="7124729" progId="Excel.Sheet.12">
                  <p:embed/>
                </p:oleObj>
              </mc:Choice>
              <mc:Fallback>
                <p:oleObj name="Worksheet" r:id="rId2" imgW="11772867" imgH="71247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408" y="333375"/>
                        <a:ext cx="10729192" cy="619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45A77BF-443C-17B1-9E77-CF6283E1E01E}"/>
              </a:ext>
            </a:extLst>
          </p:cNvPr>
          <p:cNvSpPr txBox="1"/>
          <p:nvPr/>
        </p:nvSpPr>
        <p:spPr>
          <a:xfrm>
            <a:off x="695400" y="836712"/>
            <a:ext cx="144016" cy="1008112"/>
          </a:xfrm>
          <a:prstGeom prst="rect">
            <a:avLst/>
          </a:prstGeom>
          <a:solidFill>
            <a:srgbClr val="E4D4B5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6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C80B3BA4-ACC2-F870-0337-30A58477A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486439"/>
              </p:ext>
            </p:extLst>
          </p:nvPr>
        </p:nvGraphicFramePr>
        <p:xfrm>
          <a:off x="1127448" y="239434"/>
          <a:ext cx="10441160" cy="635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53849" imgH="8820121" progId="Excel.Sheet.12">
                  <p:embed/>
                </p:oleObj>
              </mc:Choice>
              <mc:Fallback>
                <p:oleObj name="Worksheet" r:id="rId2" imgW="11153849" imgH="88201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7448" y="239434"/>
                        <a:ext cx="10441160" cy="6357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78113A3-FC33-9229-B83F-8B250099BEF0}"/>
              </a:ext>
            </a:extLst>
          </p:cNvPr>
          <p:cNvSpPr txBox="1"/>
          <p:nvPr/>
        </p:nvSpPr>
        <p:spPr>
          <a:xfrm>
            <a:off x="551384" y="692696"/>
            <a:ext cx="360040" cy="1224136"/>
          </a:xfrm>
          <a:prstGeom prst="rect">
            <a:avLst/>
          </a:prstGeom>
          <a:solidFill>
            <a:srgbClr val="E6D6B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9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1424" y="620688"/>
            <a:ext cx="10081120" cy="531466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Monsieur le Président,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Madame la Vice Présidente,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Madame la Secrétaire Départementale,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Mesdames,  Messieurs,  Chers Amis,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j’espère que nous avons répondu à vos attentes sur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l’état financier de notre association.</a:t>
            </a:r>
            <a:r>
              <a:rPr lang="fr-FR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Je vous souhaite un avenir serein.</a:t>
            </a:r>
          </a:p>
          <a:p>
            <a:pPr algn="ctr">
              <a:lnSpc>
                <a:spcPct val="150000"/>
              </a:lnSpc>
            </a:pPr>
            <a:r>
              <a:rPr lang="fr-FR" sz="1600" dirty="0">
                <a:cs typeface="Times New Roman" pitchFamily="18" charset="0"/>
              </a:rPr>
              <a:t>														Le trésorier départemental</a:t>
            </a:r>
          </a:p>
          <a:p>
            <a:pPr algn="ctr">
              <a:lnSpc>
                <a:spcPct val="150000"/>
              </a:lnSpc>
            </a:pPr>
            <a:r>
              <a:rPr lang="fr-FR" sz="1600" dirty="0">
                <a:cs typeface="Times New Roman" pitchFamily="18" charset="0"/>
              </a:rPr>
              <a:t>															Claude Francart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27689B-96AD-74B4-4DE4-D94461558B6B}"/>
              </a:ext>
            </a:extLst>
          </p:cNvPr>
          <p:cNvSpPr txBox="1"/>
          <p:nvPr/>
        </p:nvSpPr>
        <p:spPr>
          <a:xfrm>
            <a:off x="479376" y="620688"/>
            <a:ext cx="432048" cy="1368152"/>
          </a:xfrm>
          <a:prstGeom prst="rect">
            <a:avLst/>
          </a:prstGeom>
          <a:solidFill>
            <a:srgbClr val="E6D6B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8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ravo04audio">
            <a:hlinkClick r:id="" action="ppaction://media"/>
            <a:extLst>
              <a:ext uri="{FF2B5EF4-FFF2-40B4-BE49-F238E27FC236}">
                <a16:creationId xmlns:a16="http://schemas.microsoft.com/office/drawing/2014/main" id="{8C0965F9-2758-4343-8CCA-6D2A73A8A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0376" y="6165304"/>
            <a:ext cx="144016" cy="1440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071664" y="678423"/>
            <a:ext cx="5760640" cy="55451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br>
              <a:rPr lang="fr-FR" dirty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</a:br>
            <a:r>
              <a:rPr lang="fr-FR" dirty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  <a:t>Merci de votre attention</a:t>
            </a:r>
            <a:br>
              <a:rPr lang="fr-FR" dirty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</a:br>
            <a:br>
              <a:rPr lang="fr-FR" dirty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</a:br>
            <a:r>
              <a:rPr lang="fr-FR" dirty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  <a:t>passez une bonne journée </a:t>
            </a:r>
            <a:r>
              <a:rPr lang="fr-FR" sz="8800" dirty="0">
                <a:solidFill>
                  <a:srgbClr val="00B0F0"/>
                </a:solidFill>
                <a:latin typeface="Algerian" pitchFamily="82" charset="0"/>
                <a:cs typeface="Aharoni" pitchFamily="2" charset="-79"/>
              </a:rPr>
              <a:t>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843F8B-1161-5DEC-F26D-888FCE147CB2}"/>
              </a:ext>
            </a:extLst>
          </p:cNvPr>
          <p:cNvSpPr txBox="1"/>
          <p:nvPr/>
        </p:nvSpPr>
        <p:spPr>
          <a:xfrm>
            <a:off x="479376" y="678423"/>
            <a:ext cx="432048" cy="1310417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39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749F5-0CF6-ABDC-B52E-8042A2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908720"/>
            <a:ext cx="7633742" cy="4176464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FINANCIER</a:t>
            </a:r>
            <a:b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2022</a:t>
            </a:r>
            <a:b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PRÉSENTÉ PAR </a:t>
            </a:r>
            <a:b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TRÉSORIER DÉPARTEMENTAL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2BFA94-180F-C9C7-6AED-4BF2166D0395}"/>
              </a:ext>
            </a:extLst>
          </p:cNvPr>
          <p:cNvSpPr txBox="1"/>
          <p:nvPr/>
        </p:nvSpPr>
        <p:spPr>
          <a:xfrm>
            <a:off x="623392" y="692696"/>
            <a:ext cx="216024" cy="646331"/>
          </a:xfrm>
          <a:prstGeom prst="rect">
            <a:avLst/>
          </a:prstGeom>
          <a:solidFill>
            <a:srgbClr val="E0D1B6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3C5346-2C99-2D71-AC66-EF6621EE784B}"/>
              </a:ext>
            </a:extLst>
          </p:cNvPr>
          <p:cNvSpPr txBox="1"/>
          <p:nvPr/>
        </p:nvSpPr>
        <p:spPr>
          <a:xfrm>
            <a:off x="479376" y="1052736"/>
            <a:ext cx="360040" cy="1008112"/>
          </a:xfrm>
          <a:prstGeom prst="rect">
            <a:avLst/>
          </a:prstGeom>
          <a:solidFill>
            <a:srgbClr val="E0D1B5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5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3592" y="188640"/>
            <a:ext cx="7848872" cy="640871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MONSIEUR le Président,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MADAME la Vice Présidente,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MADAME la Secrétaire départementale,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Mesdames et Messieurs 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membres du C.A.,</a:t>
            </a:r>
            <a:b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Mesdames, Messieurs, chers amis,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2080C0-5043-C219-EFA3-4F7DD56E3F4F}"/>
              </a:ext>
            </a:extLst>
          </p:cNvPr>
          <p:cNvSpPr txBox="1"/>
          <p:nvPr/>
        </p:nvSpPr>
        <p:spPr>
          <a:xfrm>
            <a:off x="623392" y="1340768"/>
            <a:ext cx="288032" cy="646331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4F6208-47FA-6139-301E-2D9C0B39ADFA}"/>
              </a:ext>
            </a:extLst>
          </p:cNvPr>
          <p:cNvSpPr txBox="1"/>
          <p:nvPr/>
        </p:nvSpPr>
        <p:spPr>
          <a:xfrm>
            <a:off x="551384" y="620688"/>
            <a:ext cx="360040" cy="1080120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2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536" y="620688"/>
            <a:ext cx="8208912" cy="51845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Le rapport financier que nous vous présentons intègre les comptes  des 8 </a:t>
            </a:r>
            <a:r>
              <a:rPr lang="fr-FR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fr-FR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ssociations </a:t>
            </a:r>
            <a:r>
              <a:rPr lang="fr-FR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fr-FR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ocales (</a:t>
            </a:r>
            <a:r>
              <a:rPr lang="fr-FR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Antibes, Cannes, Carros, Grasse, Menton, Nice, St André, Vence</a:t>
            </a:r>
            <a:r>
              <a:rPr lang="fr-FR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constituant</a:t>
            </a:r>
          </a:p>
          <a:p>
            <a:pPr algn="ctr">
              <a:lnSpc>
                <a:spcPct val="150000"/>
              </a:lnSpc>
            </a:pPr>
            <a:r>
              <a:rPr lang="fr-FR" sz="6300" b="1" dirty="0">
                <a:solidFill>
                  <a:srgbClr val="00B0F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fr-FR" sz="4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NION </a:t>
            </a:r>
            <a:r>
              <a:rPr lang="fr-FR" sz="6300" b="1" dirty="0">
                <a:solidFill>
                  <a:srgbClr val="00B0F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fr-FR" sz="4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ÉPARTEMENTALE </a:t>
            </a:r>
            <a:r>
              <a:rPr lang="fr-FR" sz="6300" b="1" dirty="0">
                <a:solidFill>
                  <a:srgbClr val="00B0F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06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3200" b="1" dirty="0">
              <a:solidFill>
                <a:schemeClr val="accent1"/>
              </a:solidFill>
              <a:latin typeface="Toledo" pitchFamily="2" charset="0"/>
              <a:ea typeface="KaiTi" panose="02010609060101010101" pitchFamily="49" charset="-122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00BE33-DB77-49AA-23A8-08852D6508EE}"/>
              </a:ext>
            </a:extLst>
          </p:cNvPr>
          <p:cNvSpPr txBox="1"/>
          <p:nvPr/>
        </p:nvSpPr>
        <p:spPr>
          <a:xfrm>
            <a:off x="551384" y="764704"/>
            <a:ext cx="432048" cy="1080120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2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227381-3F68-4E3B-936A-8A5766FBC61A}"/>
              </a:ext>
            </a:extLst>
          </p:cNvPr>
          <p:cNvSpPr/>
          <p:nvPr/>
        </p:nvSpPr>
        <p:spPr>
          <a:xfrm>
            <a:off x="4655841" y="2996952"/>
            <a:ext cx="5497643" cy="600164"/>
          </a:xfrm>
          <a:prstGeom prst="rect">
            <a:avLst/>
          </a:prstGeom>
          <a:solidFill>
            <a:srgbClr val="002060"/>
          </a:solidFill>
        </p:spPr>
        <p:txBody>
          <a:bodyPr wrap="square" anchor="ctr">
            <a:spAutoFit/>
          </a:bodyPr>
          <a:lstStyle/>
          <a:p>
            <a:pPr algn="ctr" defTabSz="685800"/>
            <a:r>
              <a:rPr lang="fr-FR" sz="33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Comptes et bilans 2022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F1101E-F7A9-6D21-EEE8-8703325F360C}"/>
              </a:ext>
            </a:extLst>
          </p:cNvPr>
          <p:cNvSpPr txBox="1"/>
          <p:nvPr/>
        </p:nvSpPr>
        <p:spPr>
          <a:xfrm>
            <a:off x="695400" y="908720"/>
            <a:ext cx="216024" cy="936104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7080B6-546B-2DF5-359B-10DC7EDAB14D}"/>
              </a:ext>
            </a:extLst>
          </p:cNvPr>
          <p:cNvSpPr txBox="1"/>
          <p:nvPr/>
        </p:nvSpPr>
        <p:spPr>
          <a:xfrm>
            <a:off x="623392" y="620688"/>
            <a:ext cx="288032" cy="576064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87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22B3A98-6CD3-6597-4D89-C2C318359497}"/>
              </a:ext>
            </a:extLst>
          </p:cNvPr>
          <p:cNvSpPr txBox="1"/>
          <p:nvPr/>
        </p:nvSpPr>
        <p:spPr>
          <a:xfrm>
            <a:off x="551384" y="764704"/>
            <a:ext cx="360040" cy="1477328"/>
          </a:xfrm>
          <a:prstGeom prst="rect">
            <a:avLst/>
          </a:prstGeom>
          <a:solidFill>
            <a:srgbClr val="E4D4B5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1FC456F5-4B50-9180-E113-D62F4E999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60549"/>
              </p:ext>
            </p:extLst>
          </p:nvPr>
        </p:nvGraphicFramePr>
        <p:xfrm>
          <a:off x="1343472" y="548681"/>
          <a:ext cx="10357991" cy="58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53836" imgH="7353242" progId="Excel.Sheet.12">
                  <p:embed/>
                </p:oleObj>
              </mc:Choice>
              <mc:Fallback>
                <p:oleObj name="Worksheet" r:id="rId2" imgW="12553836" imgH="73532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3472" y="548681"/>
                        <a:ext cx="10357991" cy="589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9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B31B317-C4C8-0E8C-FE17-C314DE51F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97642"/>
              </p:ext>
            </p:extLst>
          </p:nvPr>
        </p:nvGraphicFramePr>
        <p:xfrm>
          <a:off x="623392" y="210270"/>
          <a:ext cx="11161240" cy="638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96484" imgH="7105621" progId="Excel.Sheet.12">
                  <p:embed/>
                </p:oleObj>
              </mc:Choice>
              <mc:Fallback>
                <p:oleObj name="Worksheet" r:id="rId2" imgW="10296484" imgH="71056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3392" y="210270"/>
                        <a:ext cx="11161240" cy="6387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60BE824-3323-FA57-F07C-4301F89F57BE}"/>
              </a:ext>
            </a:extLst>
          </p:cNvPr>
          <p:cNvSpPr txBox="1"/>
          <p:nvPr/>
        </p:nvSpPr>
        <p:spPr>
          <a:xfrm>
            <a:off x="1055440" y="210270"/>
            <a:ext cx="432048" cy="554434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137F65-92EB-E70C-D1BD-026ECF8E5F70}"/>
              </a:ext>
            </a:extLst>
          </p:cNvPr>
          <p:cNvSpPr txBox="1"/>
          <p:nvPr/>
        </p:nvSpPr>
        <p:spPr>
          <a:xfrm>
            <a:off x="623392" y="764704"/>
            <a:ext cx="288032" cy="1080120"/>
          </a:xfrm>
          <a:prstGeom prst="rect">
            <a:avLst/>
          </a:prstGeom>
          <a:solidFill>
            <a:srgbClr val="E5D5B7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51D22A-3040-8EAE-FBDB-5828EBD9C8BE}"/>
              </a:ext>
            </a:extLst>
          </p:cNvPr>
          <p:cNvSpPr txBox="1"/>
          <p:nvPr/>
        </p:nvSpPr>
        <p:spPr>
          <a:xfrm>
            <a:off x="623392" y="210270"/>
            <a:ext cx="432048" cy="698450"/>
          </a:xfrm>
          <a:prstGeom prst="rect">
            <a:avLst/>
          </a:prstGeom>
          <a:solidFill>
            <a:srgbClr val="E2D0A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5451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D76CD20E-B87E-EAEC-95D7-BFCB60077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47044"/>
              </p:ext>
            </p:extLst>
          </p:nvPr>
        </p:nvGraphicFramePr>
        <p:xfrm>
          <a:off x="695400" y="404664"/>
          <a:ext cx="10585375" cy="601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81882" imgH="5334058" progId="Excel.Sheet.12">
                  <p:embed/>
                </p:oleObj>
              </mc:Choice>
              <mc:Fallback>
                <p:oleObj name="Worksheet" r:id="rId2" imgW="6981882" imgH="5334058" progId="Excel.Shee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D5DA6C61-75BF-98FD-1FB4-BD97CCD60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400" y="404664"/>
                        <a:ext cx="10585375" cy="601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053F717-00A5-78C8-577D-1718B124910A}"/>
              </a:ext>
            </a:extLst>
          </p:cNvPr>
          <p:cNvSpPr txBox="1"/>
          <p:nvPr/>
        </p:nvSpPr>
        <p:spPr>
          <a:xfrm>
            <a:off x="479376" y="692696"/>
            <a:ext cx="432048" cy="1224136"/>
          </a:xfrm>
          <a:prstGeom prst="rect">
            <a:avLst/>
          </a:prstGeom>
          <a:solidFill>
            <a:srgbClr val="E5D4B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3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424" y="1062055"/>
            <a:ext cx="10369152" cy="48075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anchor="ctr">
            <a:spAutoFit/>
          </a:bodyPr>
          <a:lstStyle/>
          <a:p>
            <a:pPr algn="just" defTabSz="463550"/>
            <a:r>
              <a:rPr lang="fr-FR" sz="2400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  <a:p>
            <a:pPr algn="just" defTabSz="463550"/>
            <a:r>
              <a:rPr lang="fr-FR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		au regard des avoirs de UD06 (12 491,71€) et des prévisions de dépenses, 				je propose pour</a:t>
            </a:r>
            <a:r>
              <a:rPr lang="fr-FR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2024</a:t>
            </a:r>
            <a:r>
              <a:rPr lang="fr-FR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une cotisation décomposée ainsi :</a:t>
            </a:r>
          </a:p>
          <a:p>
            <a:pPr algn="just" defTabSz="463550"/>
            <a:endParaRPr lang="fr-FR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239963" lvl="1" indent="450850" defTabSz="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- Part pour l’UD06	: 		    10,00€</a:t>
            </a:r>
          </a:p>
          <a:p>
            <a:pPr marL="2239963" lvl="1" indent="450850" defTabSz="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- Part pour la fédération :	    20,00€</a:t>
            </a:r>
          </a:p>
          <a:p>
            <a:pPr marL="2239963" lvl="1" defTabSz="463550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			    qui comprend la revue à 10,00€</a:t>
            </a:r>
          </a:p>
          <a:p>
            <a:pPr marL="85725" algn="ctr" defTabSz="463550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ea typeface="Times New Roman"/>
                <a:cs typeface="Times New Roman" pitchFamily="18" charset="0"/>
              </a:rPr>
              <a:t>			 avec la part </a:t>
            </a:r>
            <a:r>
              <a:rPr lang="fr-FR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ea typeface="Times New Roman"/>
                <a:cs typeface="Times New Roman" pitchFamily="18" charset="0"/>
              </a:rPr>
              <a:t>pour chaque AL de 1,00€  à 5,00€</a:t>
            </a:r>
          </a:p>
          <a:p>
            <a:pPr marL="85725" algn="ctr" defTabSz="463550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ea typeface="Times New Roman"/>
                <a:cs typeface="Times New Roman" pitchFamily="18" charset="0"/>
              </a:rPr>
              <a:t>				(à décider en AG par chaque Association Locale)</a:t>
            </a:r>
          </a:p>
          <a:p>
            <a:pPr marL="2419350">
              <a:lnSpc>
                <a:spcPct val="150000"/>
              </a:lnSpc>
            </a:pPr>
            <a:endParaRPr lang="fr-FR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7282B29-123B-BF87-FD2C-E6A80FFA97D4}"/>
              </a:ext>
            </a:extLst>
          </p:cNvPr>
          <p:cNvSpPr txBox="1"/>
          <p:nvPr/>
        </p:nvSpPr>
        <p:spPr>
          <a:xfrm>
            <a:off x="551384" y="764704"/>
            <a:ext cx="360040" cy="1080120"/>
          </a:xfrm>
          <a:prstGeom prst="rect">
            <a:avLst/>
          </a:prstGeom>
          <a:solidFill>
            <a:srgbClr val="E5D4B6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1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335</Words>
  <Application>Microsoft Office PowerPoint</Application>
  <PresentationFormat>Grand écran</PresentationFormat>
  <Paragraphs>35</Paragraphs>
  <Slides>17</Slides>
  <Notes>3</Notes>
  <HiddenSlides>0</HiddenSlides>
  <MMClips>1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Algerian</vt:lpstr>
      <vt:lpstr>Calibri</vt:lpstr>
      <vt:lpstr>Times New Roman</vt:lpstr>
      <vt:lpstr>Toledo</vt:lpstr>
      <vt:lpstr>Tw Cen MT</vt:lpstr>
      <vt:lpstr>Tw Cen MT Condensed</vt:lpstr>
      <vt:lpstr>Wingdings</vt:lpstr>
      <vt:lpstr>Wingdings 3</vt:lpstr>
      <vt:lpstr>Intégral</vt:lpstr>
      <vt:lpstr>Worksheet</vt:lpstr>
      <vt:lpstr>ASSEMBLÉE  GÉNÉRALE ORDINAIRE des  DÉLÉGUÉS DÉPARTEMENTAUX  DE L’EDUCATION NATIONALE  DES ALPES MARITIMES     SAMEDI 25 MARS 2023</vt:lpstr>
      <vt:lpstr>RAPPORT FINANCIER  ANNÉE 2022  PRÉSENTÉ PAR   LE TRÉSORIER DÉPARTEMENTAL</vt:lpstr>
      <vt:lpstr>MONSIEUR le Président, MADAME la Vice Présidente, MADAME la Secrétaire départementale, Mesdames et Messieurs  les membres du C.A., Mesdames, Messieurs, chers amis,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Merci de votre attention  passez une bonne journée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francart</dc:creator>
  <cp:lastModifiedBy>claude francart</cp:lastModifiedBy>
  <cp:revision>285</cp:revision>
  <cp:lastPrinted>2023-03-22T14:36:03Z</cp:lastPrinted>
  <dcterms:created xsi:type="dcterms:W3CDTF">2016-01-06T12:58:28Z</dcterms:created>
  <dcterms:modified xsi:type="dcterms:W3CDTF">2023-04-03T14:59:47Z</dcterms:modified>
</cp:coreProperties>
</file>